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0" roundtripDataSignature="AMtx7mjhtsZNAjwbdKNZ94RZUxVYZ2W9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F5C78D-BA39-4F20-9B37-6F6610E3BCDA}">
  <a:tblStyle styleId="{33F5C78D-BA39-4F20-9B37-6F6610E3B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b85a13d1c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bb85a13d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bb85a13d1c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99e3e71ab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799e3e71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799e3e71ab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b74b805e4_0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bb74b805e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bb74b805e4_0_2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c1dc4d0e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bc1dc4d0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bc1dc4d0e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b74b805e4_0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bb74b805e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bb74b805e4_0_2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b74b805e4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bb74b805e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bb74b805e4_0_3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acf7db1e6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bacf7db1e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bacf7db1e6_0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acf7db1e6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bacf7db1e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bacf7db1e6_0_2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b74b805e4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bb74b805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bb74b805e4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c1dc4d0ef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bc1dc4d0e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bc1dc4d0ef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b74b805e4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bb74b805e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bb74b805e4_0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b74b805e4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bb74b805e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bb74b805e4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b74b805e4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bb74b805e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bb74b805e4_0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b74b805e4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bb74b805e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bb74b805e4_0_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b74b805e4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bb74b805e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bb74b805e4_0_1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b74b805e4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bb74b805e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bb74b805e4_0_1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bb74b805e4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bb74b805e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bb74b805e4_0_2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b74b805e4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bb74b805e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bb74b805e4_0_2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bca6053077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bca605307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bca6053077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bca6053077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bca605307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bca6053077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acf7db1e6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bacf7db1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bacf7db1e6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ca6053077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bca605307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bca6053077_0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acf7db1e6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bacf7db1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bacf7db1e6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bca6053077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bca605307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bca6053077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bca6053077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bca60530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bca6053077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9e3e71a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799e3e71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799e3e71a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acf7db1e6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bacf7db1e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bacf7db1e6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acf7db1e6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bacf7db1e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bacf7db1e6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acf7db1e6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bacf7db1e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bacf7db1e6_0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b74b805e4_0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bb74b805e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bb74b805e4_0_3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acf7db1e6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bacf7db1e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bacf7db1e6_0_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2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homepages.inf.ed.ac.uk/csutton/publications/crftut-fnt.pdf" TargetMode="External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380000" y="382975"/>
            <a:ext cx="36324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</a:t>
            </a:r>
            <a:r>
              <a:rPr lang="en-US" sz="24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: Semantic Image Segmentation with Deep Convolutional Nets, Atrous Convolution, and Fully Connected CRFs</a:t>
            </a:r>
            <a:endParaRPr sz="24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(A.K.A. DeepLabv2)</a:t>
            </a:r>
            <a:endParaRPr sz="24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72977" y="3628493"/>
            <a:ext cx="30480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Miguel Valverde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@jmlipman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/02/2021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50" y="3952791"/>
            <a:ext cx="390400" cy="3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900" y="706850"/>
            <a:ext cx="4494251" cy="31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4056900" y="3805450"/>
            <a:ext cx="5363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Semantic Segmentation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Source: </a:t>
            </a:r>
            <a:r>
              <a:rPr lang="en-US" sz="700"/>
              <a:t>https://pixabay.com/photos/girl-kid-coloring-colors-art-2586719/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b85a13d1c_0_16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bb85a13d1c_0_16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bb85a13d1c_0_16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235" name="Google Shape;235;gbb85a13d1c_0_16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" name="Google Shape;236;gbb85a13d1c_0_16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gbb85a13d1c_0_16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gbb85a13d1c_0_16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    Atrous convolution (or dilated convolution)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bb85a13d1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00" y="1816975"/>
            <a:ext cx="2673875" cy="25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bb85a13d1c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2850" y="-1360869"/>
            <a:ext cx="7273175" cy="70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bb85a13d1c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550" y="2155177"/>
            <a:ext cx="1789308" cy="20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bb85a13d1c_0_16"/>
          <p:cNvSpPr txBox="1"/>
          <p:nvPr/>
        </p:nvSpPr>
        <p:spPr>
          <a:xfrm>
            <a:off x="4366650" y="4245925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Dilated                                  Regular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bb85a13d1c_0_16"/>
          <p:cNvSpPr/>
          <p:nvPr/>
        </p:nvSpPr>
        <p:spPr>
          <a:xfrm rot="-2871393">
            <a:off x="4346608" y="3364957"/>
            <a:ext cx="310735" cy="746970"/>
          </a:xfrm>
          <a:prstGeom prst="leftBrace">
            <a:avLst>
              <a:gd fmla="val 50000" name="adj1"/>
              <a:gd fmla="val 45713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bb85a13d1c_0_16"/>
          <p:cNvSpPr/>
          <p:nvPr/>
        </p:nvSpPr>
        <p:spPr>
          <a:xfrm rot="-2871427">
            <a:off x="6368669" y="3522833"/>
            <a:ext cx="229813" cy="465134"/>
          </a:xfrm>
          <a:prstGeom prst="leftBrace">
            <a:avLst>
              <a:gd fmla="val 50000" name="adj1"/>
              <a:gd fmla="val 45713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bb85a13d1c_0_16"/>
          <p:cNvSpPr txBox="1"/>
          <p:nvPr/>
        </p:nvSpPr>
        <p:spPr>
          <a:xfrm>
            <a:off x="4077975" y="1816975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= 3x3 → Increases the field of view.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99e3e71ab_0_20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799e3e71ab_0_20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799e3e71ab_0_20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254" name="Google Shape;254;g799e3e71ab_0_20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g799e3e71ab_0_20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g799e3e71ab_0_20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g799e3e71ab_0_20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    Atrous convolution (or dilated convolution)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799e3e71a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00" y="1816975"/>
            <a:ext cx="2673875" cy="25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799e3e71ab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275" y="2186413"/>
            <a:ext cx="2076275" cy="20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799e3e71ab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550" y="2155177"/>
            <a:ext cx="1789308" cy="20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799e3e71ab_0_20"/>
          <p:cNvSpPr txBox="1"/>
          <p:nvPr/>
        </p:nvSpPr>
        <p:spPr>
          <a:xfrm>
            <a:off x="4366650" y="4245925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Dilated                                  Regular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799e3e71ab_0_20"/>
          <p:cNvSpPr/>
          <p:nvPr/>
        </p:nvSpPr>
        <p:spPr>
          <a:xfrm rot="-2871393">
            <a:off x="4346608" y="3364957"/>
            <a:ext cx="310735" cy="746970"/>
          </a:xfrm>
          <a:prstGeom prst="leftBrace">
            <a:avLst>
              <a:gd fmla="val 50000" name="adj1"/>
              <a:gd fmla="val 45713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799e3e71ab_0_20"/>
          <p:cNvSpPr/>
          <p:nvPr/>
        </p:nvSpPr>
        <p:spPr>
          <a:xfrm rot="-2871427">
            <a:off x="6368669" y="3522833"/>
            <a:ext cx="229813" cy="465134"/>
          </a:xfrm>
          <a:prstGeom prst="leftBrace">
            <a:avLst>
              <a:gd fmla="val 50000" name="adj1"/>
              <a:gd fmla="val 45713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99e3e71ab_0_20"/>
          <p:cNvSpPr txBox="1"/>
          <p:nvPr/>
        </p:nvSpPr>
        <p:spPr>
          <a:xfrm>
            <a:off x="4077975" y="1816975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= 3x3 → Increases the field of view.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b74b805e4_0_286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bb74b805e4_0_286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bb74b805e4_0_286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273" name="Google Shape;273;gbb74b805e4_0_286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gbb74b805e4_0_286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gbb74b805e4_0_286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gbb74b805e4_0_286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(Field of view, reminder)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7" name="Google Shape;277;gbb74b805e4_0_286"/>
          <p:cNvGraphicFramePr/>
          <p:nvPr/>
        </p:nvGraphicFramePr>
        <p:xfrm>
          <a:off x="868325" y="2050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{33F5C78D-BA39-4F20-9B37-6F6610E3BCDA}</a:tableStyleId>
              </a:tblPr>
              <a:tblGrid>
                <a:gridCol w="1789975"/>
                <a:gridCol w="1789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Operation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Field of view (size)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Conv 3x3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8" name="Google Shape;278;gbb74b805e4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675" y="1838550"/>
            <a:ext cx="3774036" cy="28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bb74b805e4_0_286"/>
          <p:cNvSpPr/>
          <p:nvPr/>
        </p:nvSpPr>
        <p:spPr>
          <a:xfrm>
            <a:off x="4496125" y="1700275"/>
            <a:ext cx="4047900" cy="1543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c1dc4d0ef_0_0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bc1dc4d0ef_0_0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bc1dc4d0ef_0_0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288" name="Google Shape;288;gbc1dc4d0ef_0_0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9" name="Google Shape;289;gbc1dc4d0ef_0_0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gbc1dc4d0ef_0_0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gbc1dc4d0ef_0_0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(Field of view, reminder)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2" name="Google Shape;292;gbc1dc4d0ef_0_0"/>
          <p:cNvGraphicFramePr/>
          <p:nvPr/>
        </p:nvGraphicFramePr>
        <p:xfrm>
          <a:off x="868325" y="2050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{33F5C78D-BA39-4F20-9B37-6F6610E3BCDA}</a:tableStyleId>
              </a:tblPr>
              <a:tblGrid>
                <a:gridCol w="1789975"/>
                <a:gridCol w="1789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Operation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Field of view (size)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Conv 3x3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Conv 3x3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 + 2 =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3" name="Google Shape;293;gbc1dc4d0e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675" y="1838550"/>
            <a:ext cx="3774036" cy="28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bc1dc4d0ef_0_0"/>
          <p:cNvSpPr/>
          <p:nvPr/>
        </p:nvSpPr>
        <p:spPr>
          <a:xfrm>
            <a:off x="6473850" y="1700275"/>
            <a:ext cx="2070300" cy="1543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b74b805e4_0_267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bb74b805e4_0_267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bb74b805e4_0_267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303" name="Google Shape;303;gbb74b805e4_0_267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gbb74b805e4_0_267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gbb74b805e4_0_267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gbb74b805e4_0_267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    Atrous convolution (or dilated convolution)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gbb74b805e4_0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275" y="2186413"/>
            <a:ext cx="2076275" cy="20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bb74b805e4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550" y="2155177"/>
            <a:ext cx="1789308" cy="20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bb74b805e4_0_267"/>
          <p:cNvSpPr txBox="1"/>
          <p:nvPr/>
        </p:nvSpPr>
        <p:spPr>
          <a:xfrm>
            <a:off x="4366650" y="4245925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Dilated                                  Regular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bb74b805e4_0_267"/>
          <p:cNvSpPr/>
          <p:nvPr/>
        </p:nvSpPr>
        <p:spPr>
          <a:xfrm rot="-2871393">
            <a:off x="4346608" y="3364957"/>
            <a:ext cx="310735" cy="746970"/>
          </a:xfrm>
          <a:prstGeom prst="leftBrace">
            <a:avLst>
              <a:gd fmla="val 50000" name="adj1"/>
              <a:gd fmla="val 45713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bb74b805e4_0_267"/>
          <p:cNvSpPr/>
          <p:nvPr/>
        </p:nvSpPr>
        <p:spPr>
          <a:xfrm rot="-2871427">
            <a:off x="6368669" y="3522833"/>
            <a:ext cx="229813" cy="465134"/>
          </a:xfrm>
          <a:prstGeom prst="leftBrace">
            <a:avLst>
              <a:gd fmla="val 50000" name="adj1"/>
              <a:gd fmla="val 45713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bb74b805e4_0_267"/>
          <p:cNvSpPr txBox="1"/>
          <p:nvPr/>
        </p:nvSpPr>
        <p:spPr>
          <a:xfrm>
            <a:off x="4077975" y="1816975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= 3x3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bb74b805e4_0_267"/>
          <p:cNvSpPr txBox="1"/>
          <p:nvPr/>
        </p:nvSpPr>
        <p:spPr>
          <a:xfrm>
            <a:off x="676675" y="2364100"/>
            <a:ext cx="3515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# of params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amount of computation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 FoV with `rate`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b74b805e4_0_307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bb74b805e4_0_307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bb74b805e4_0_307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322" name="Google Shape;322;gbb74b805e4_0_307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gbb74b805e4_0_307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gbb74b805e4_0_307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gbb74b805e4_0_307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    Atrous Spatial Pyramid Pooling (ASPP)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gbb74b805e4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648" y="1763725"/>
            <a:ext cx="4387625" cy="23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bb74b805e4_0_307"/>
          <p:cNvSpPr txBox="1"/>
          <p:nvPr/>
        </p:nvSpPr>
        <p:spPr>
          <a:xfrm>
            <a:off x="2579475" y="4162500"/>
            <a:ext cx="4979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FoV:	     1                     3                 3                       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bb74b805e4_0_307"/>
          <p:cNvSpPr txBox="1"/>
          <p:nvPr/>
        </p:nvSpPr>
        <p:spPr>
          <a:xfrm>
            <a:off x="7519975" y="2313600"/>
            <a:ext cx="1488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Inceptionv3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bb74b805e4_0_307"/>
          <p:cNvSpPr txBox="1"/>
          <p:nvPr/>
        </p:nvSpPr>
        <p:spPr>
          <a:xfrm>
            <a:off x="457200" y="2063900"/>
            <a:ext cx="14880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bb74b805e4_0_307"/>
          <p:cNvSpPr txBox="1"/>
          <p:nvPr/>
        </p:nvSpPr>
        <p:spPr>
          <a:xfrm>
            <a:off x="-47100" y="3226300"/>
            <a:ext cx="1992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Conv Conv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bb74b805e4_0_307"/>
          <p:cNvSpPr txBox="1"/>
          <p:nvPr/>
        </p:nvSpPr>
        <p:spPr>
          <a:xfrm>
            <a:off x="517125" y="3493275"/>
            <a:ext cx="71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acf7db1e6_0_193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bacf7db1e6_0_193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bacf7db1e6_0_193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340" name="Google Shape;340;gbacf7db1e6_0_193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gbacf7db1e6_0_193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gbacf7db1e6_0_193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gbacf7db1e6_0_193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   Atrous Spatial Pyramid Pooling (ASPP)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bacf7db1e6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5" y="1686150"/>
            <a:ext cx="5879416" cy="2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acf7db1e6_0_212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bacf7db1e6_0_212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bacf7db1e6_0_212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353" name="Google Shape;353;gbacf7db1e6_0_212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gbacf7db1e6_0_212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gbacf7db1e6_0_212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gbacf7db1e6_0_212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gbacf7db1e6_0_212"/>
          <p:cNvPicPr preferRelativeResize="0"/>
          <p:nvPr/>
        </p:nvPicPr>
        <p:blipFill rotWithShape="1">
          <a:blip r:embed="rId3">
            <a:alphaModFix/>
          </a:blip>
          <a:srcRect b="11426" l="51004" r="0" t="0"/>
          <a:stretch/>
        </p:blipFill>
        <p:spPr>
          <a:xfrm>
            <a:off x="1096325" y="2293850"/>
            <a:ext cx="1642550" cy="17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bacf7db1e6_0_212"/>
          <p:cNvSpPr txBox="1"/>
          <p:nvPr/>
        </p:nvSpPr>
        <p:spPr>
          <a:xfrm>
            <a:off x="187025" y="4033750"/>
            <a:ext cx="333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Source: </a:t>
            </a:r>
            <a:r>
              <a:rPr lang="en-US" sz="700"/>
              <a:t>http://www.jonathanfischer.net/lets-build-gameplaykit-grid-pathfinding/</a:t>
            </a:r>
            <a:endParaRPr sz="700"/>
          </a:p>
        </p:txBody>
      </p:sp>
      <p:sp>
        <p:nvSpPr>
          <p:cNvPr id="359" name="Google Shape;359;gbacf7db1e6_0_212"/>
          <p:cNvSpPr txBox="1"/>
          <p:nvPr/>
        </p:nvSpPr>
        <p:spPr>
          <a:xfrm>
            <a:off x="946675" y="1943100"/>
            <a:ext cx="242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Short-range / local CRFs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bacf7db1e6_0_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56700"/>
            <a:ext cx="2137735" cy="181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bacf7db1e6_0_212"/>
          <p:cNvSpPr txBox="1"/>
          <p:nvPr/>
        </p:nvSpPr>
        <p:spPr>
          <a:xfrm>
            <a:off x="4858500" y="1943100"/>
            <a:ext cx="242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Fully-connected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CRFs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bacf7db1e6_0_212"/>
          <p:cNvSpPr txBox="1"/>
          <p:nvPr/>
        </p:nvSpPr>
        <p:spPr>
          <a:xfrm>
            <a:off x="5847300" y="1344725"/>
            <a:ext cx="1433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→ Graph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b74b805e4_0_8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bb74b805e4_0_8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bb74b805e4_0_8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371" name="Google Shape;371;gbb74b805e4_0_8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gbb74b805e4_0_8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gbb74b805e4_0_8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gbb74b805e4_0_8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bb74b805e4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225" y="1745025"/>
            <a:ext cx="41624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bb74b805e4_0_8"/>
          <p:cNvSpPr txBox="1"/>
          <p:nvPr/>
        </p:nvSpPr>
        <p:spPr>
          <a:xfrm>
            <a:off x="1583225" y="2442075"/>
            <a:ext cx="607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7" name="Google Shape;377;gbb74b805e4_0_8"/>
          <p:cNvCxnSpPr>
            <a:stCxn id="376" idx="3"/>
          </p:cNvCxnSpPr>
          <p:nvPr/>
        </p:nvCxnSpPr>
        <p:spPr>
          <a:xfrm flipH="1" rot="10800000">
            <a:off x="2190425" y="2191575"/>
            <a:ext cx="720300" cy="455400"/>
          </a:xfrm>
          <a:prstGeom prst="straightConnector1">
            <a:avLst/>
          </a:prstGeom>
          <a:noFill/>
          <a:ln cap="flat" cmpd="sng" w="38100">
            <a:solidFill>
              <a:srgbClr val="953734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c1dc4d0ef_0_22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bc1dc4d0ef_0_22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bc1dc4d0ef_0_22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386" name="Google Shape;386;gbc1dc4d0ef_0_22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gbc1dc4d0ef_0_22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gbc1dc4d0ef_0_22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gbc1dc4d0ef_0_22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bc1dc4d0ef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225" y="1745025"/>
            <a:ext cx="41624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bc1dc4d0ef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163" y="3434450"/>
            <a:ext cx="5162550" cy="131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gbc1dc4d0ef_0_22"/>
          <p:cNvCxnSpPr/>
          <p:nvPr/>
        </p:nvCxnSpPr>
        <p:spPr>
          <a:xfrm flipH="1" rot="10800000">
            <a:off x="1517175" y="2419200"/>
            <a:ext cx="2113800" cy="1109700"/>
          </a:xfrm>
          <a:prstGeom prst="straightConnector1">
            <a:avLst/>
          </a:prstGeom>
          <a:noFill/>
          <a:ln cap="flat" cmpd="sng" w="38100">
            <a:solidFill>
              <a:srgbClr val="953734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393" name="Google Shape;393;gbc1dc4d0ef_0_22"/>
          <p:cNvPicPr preferRelativeResize="0"/>
          <p:nvPr/>
        </p:nvPicPr>
        <p:blipFill rotWithShape="1">
          <a:blip r:embed="rId5">
            <a:alphaModFix/>
          </a:blip>
          <a:srcRect b="22281" l="0" r="0" t="0"/>
          <a:stretch/>
        </p:blipFill>
        <p:spPr>
          <a:xfrm>
            <a:off x="6804650" y="2797825"/>
            <a:ext cx="2105025" cy="27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gbc1dc4d0ef_0_22"/>
          <p:cNvCxnSpPr>
            <a:endCxn id="393" idx="1"/>
          </p:cNvCxnSpPr>
          <p:nvPr/>
        </p:nvCxnSpPr>
        <p:spPr>
          <a:xfrm flipH="1" rot="10800000">
            <a:off x="2670350" y="2934775"/>
            <a:ext cx="4134300" cy="617100"/>
          </a:xfrm>
          <a:prstGeom prst="straightConnector1">
            <a:avLst/>
          </a:prstGeom>
          <a:noFill/>
          <a:ln cap="flat" cmpd="sng" w="38100">
            <a:solidFill>
              <a:srgbClr val="953734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5" name="Google Shape;395;gbc1dc4d0ef_0_22"/>
          <p:cNvSpPr txBox="1"/>
          <p:nvPr/>
        </p:nvSpPr>
        <p:spPr>
          <a:xfrm>
            <a:off x="6585825" y="3551875"/>
            <a:ext cx="24222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= coordinates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= RGB intensity values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bc1dc4d0ef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8498" y="818360"/>
            <a:ext cx="2875664" cy="19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4933950"/>
            <a:ext cx="9144000" cy="2095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8635960" y="4899416"/>
            <a:ext cx="41809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101" name="Google Shape;101;p2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The DeepLab family</a:t>
            </a:r>
            <a:endParaRPr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2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2"/>
          <p:cNvSpPr txBox="1"/>
          <p:nvPr/>
        </p:nvSpPr>
        <p:spPr>
          <a:xfrm>
            <a:off x="762000" y="1276350"/>
            <a:ext cx="16911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DeepLabv1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DeepLabv2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DeepLabv3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DeepLabv3+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b74b805e4_0_126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bb74b805e4_0_126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bb74b805e4_0_126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405" name="Google Shape;405;gbb74b805e4_0_126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gbb74b805e4_0_126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gbb74b805e4_0_126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gbb74b805e4_0_126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gbb74b805e4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88" y="1779175"/>
            <a:ext cx="51625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bb74b805e4_0_126"/>
          <p:cNvSpPr txBox="1"/>
          <p:nvPr/>
        </p:nvSpPr>
        <p:spPr>
          <a:xfrm>
            <a:off x="1194025" y="31282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gbb74b805e4_0_126"/>
          <p:cNvPicPr preferRelativeResize="0"/>
          <p:nvPr/>
        </p:nvPicPr>
        <p:blipFill rotWithShape="1">
          <a:blip r:embed="rId4">
            <a:alphaModFix/>
          </a:blip>
          <a:srcRect b="0" l="0" r="0" t="57691"/>
          <a:stretch/>
        </p:blipFill>
        <p:spPr>
          <a:xfrm>
            <a:off x="6236225" y="3286800"/>
            <a:ext cx="2771149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bb74b805e4_0_126"/>
          <p:cNvSpPr/>
          <p:nvPr/>
        </p:nvSpPr>
        <p:spPr>
          <a:xfrm>
            <a:off x="3799025" y="1826875"/>
            <a:ext cx="773100" cy="4098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bb74b805e4_0_126"/>
          <p:cNvSpPr/>
          <p:nvPr/>
        </p:nvSpPr>
        <p:spPr>
          <a:xfrm>
            <a:off x="4961425" y="1867050"/>
            <a:ext cx="773100" cy="4098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gbb74b805e4_0_126"/>
          <p:cNvCxnSpPr/>
          <p:nvPr/>
        </p:nvCxnSpPr>
        <p:spPr>
          <a:xfrm>
            <a:off x="1330150" y="3491500"/>
            <a:ext cx="1318500" cy="9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b74b805e4_0_32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bb74b805e4_0_32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bb74b805e4_0_32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423" name="Google Shape;423;gbb74b805e4_0_32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4" name="Google Shape;424;gbb74b805e4_0_32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gbb74b805e4_0_32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gbb74b805e4_0_32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bb74b805e4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88" y="1779175"/>
            <a:ext cx="51625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bb74b805e4_0_32"/>
          <p:cNvSpPr txBox="1"/>
          <p:nvPr/>
        </p:nvSpPr>
        <p:spPr>
          <a:xfrm>
            <a:off x="1194025" y="31282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gbb74b805e4_0_32"/>
          <p:cNvPicPr preferRelativeResize="0"/>
          <p:nvPr/>
        </p:nvPicPr>
        <p:blipFill rotWithShape="1">
          <a:blip r:embed="rId4">
            <a:alphaModFix/>
          </a:blip>
          <a:srcRect b="0" l="0" r="0" t="57691"/>
          <a:stretch/>
        </p:blipFill>
        <p:spPr>
          <a:xfrm>
            <a:off x="6236225" y="3286800"/>
            <a:ext cx="2771149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bb74b805e4_0_32"/>
          <p:cNvSpPr/>
          <p:nvPr/>
        </p:nvSpPr>
        <p:spPr>
          <a:xfrm>
            <a:off x="3799025" y="1826875"/>
            <a:ext cx="773100" cy="4098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bb74b805e4_0_32"/>
          <p:cNvSpPr/>
          <p:nvPr/>
        </p:nvSpPr>
        <p:spPr>
          <a:xfrm>
            <a:off x="4961425" y="1867050"/>
            <a:ext cx="773100" cy="4098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gbb74b805e4_0_32"/>
          <p:cNvCxnSpPr/>
          <p:nvPr/>
        </p:nvCxnSpPr>
        <p:spPr>
          <a:xfrm>
            <a:off x="1330150" y="3491500"/>
            <a:ext cx="1318500" cy="9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gbb74b805e4_0_32"/>
          <p:cNvSpPr/>
          <p:nvPr/>
        </p:nvSpPr>
        <p:spPr>
          <a:xfrm>
            <a:off x="3583925" y="1733350"/>
            <a:ext cx="2297700" cy="68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bb74b805e4_0_32"/>
          <p:cNvSpPr txBox="1"/>
          <p:nvPr/>
        </p:nvSpPr>
        <p:spPr>
          <a:xfrm>
            <a:off x="1194025" y="3739125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gbb74b805e4_0_32"/>
          <p:cNvCxnSpPr/>
          <p:nvPr/>
        </p:nvCxnSpPr>
        <p:spPr>
          <a:xfrm>
            <a:off x="1330150" y="4102375"/>
            <a:ext cx="1318500" cy="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b74b805e4_0_149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bb74b805e4_0_149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bb74b805e4_0_149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444" name="Google Shape;444;gbb74b805e4_0_149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5" name="Google Shape;445;gbb74b805e4_0_149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gbb74b805e4_0_149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gbb74b805e4_0_149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bb74b805e4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88" y="1779175"/>
            <a:ext cx="51625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bb74b805e4_0_149"/>
          <p:cNvSpPr txBox="1"/>
          <p:nvPr/>
        </p:nvSpPr>
        <p:spPr>
          <a:xfrm>
            <a:off x="1194025" y="31282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bb74b805e4_0_149"/>
          <p:cNvPicPr preferRelativeResize="0"/>
          <p:nvPr/>
        </p:nvPicPr>
        <p:blipFill rotWithShape="1">
          <a:blip r:embed="rId4">
            <a:alphaModFix/>
          </a:blip>
          <a:srcRect b="0" l="0" r="0" t="57691"/>
          <a:stretch/>
        </p:blipFill>
        <p:spPr>
          <a:xfrm>
            <a:off x="6236225" y="3286800"/>
            <a:ext cx="2771149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bb74b805e4_0_149"/>
          <p:cNvSpPr/>
          <p:nvPr/>
        </p:nvSpPr>
        <p:spPr>
          <a:xfrm>
            <a:off x="3799025" y="1826875"/>
            <a:ext cx="773100" cy="4098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bb74b805e4_0_149"/>
          <p:cNvSpPr/>
          <p:nvPr/>
        </p:nvSpPr>
        <p:spPr>
          <a:xfrm>
            <a:off x="4961425" y="1867050"/>
            <a:ext cx="773100" cy="4098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gbb74b805e4_0_149"/>
          <p:cNvCxnSpPr/>
          <p:nvPr/>
        </p:nvCxnSpPr>
        <p:spPr>
          <a:xfrm>
            <a:off x="1330150" y="3491500"/>
            <a:ext cx="1318500" cy="9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gbb74b805e4_0_149"/>
          <p:cNvSpPr/>
          <p:nvPr/>
        </p:nvSpPr>
        <p:spPr>
          <a:xfrm>
            <a:off x="3583925" y="1733350"/>
            <a:ext cx="2297700" cy="68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bb74b805e4_0_149"/>
          <p:cNvSpPr txBox="1"/>
          <p:nvPr/>
        </p:nvSpPr>
        <p:spPr>
          <a:xfrm>
            <a:off x="1194025" y="3739125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gbb74b805e4_0_149"/>
          <p:cNvCxnSpPr/>
          <p:nvPr/>
        </p:nvCxnSpPr>
        <p:spPr>
          <a:xfrm>
            <a:off x="1330150" y="4102375"/>
            <a:ext cx="1318500" cy="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gbb74b805e4_0_149"/>
          <p:cNvSpPr/>
          <p:nvPr/>
        </p:nvSpPr>
        <p:spPr>
          <a:xfrm>
            <a:off x="6230500" y="3248350"/>
            <a:ext cx="1374600" cy="1393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bb74b805e4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973" y="1189573"/>
            <a:ext cx="2875664" cy="19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bb74b805e4_0_101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bb74b805e4_0_101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bb74b805e4_0_101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467" name="Google Shape;467;gbb74b805e4_0_101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8" name="Google Shape;468;gbb74b805e4_0_101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gbb74b805e4_0_101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gbb74b805e4_0_101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gbb74b805e4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88" y="1779175"/>
            <a:ext cx="51625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bb74b805e4_0_101"/>
          <p:cNvSpPr/>
          <p:nvPr/>
        </p:nvSpPr>
        <p:spPr>
          <a:xfrm>
            <a:off x="8192800" y="1877225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bb74b805e4_0_101"/>
          <p:cNvSpPr/>
          <p:nvPr/>
        </p:nvSpPr>
        <p:spPr>
          <a:xfrm>
            <a:off x="8283400" y="183900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bb74b805e4_0_101"/>
          <p:cNvSpPr/>
          <p:nvPr/>
        </p:nvSpPr>
        <p:spPr>
          <a:xfrm>
            <a:off x="1044400" y="328680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bb74b805e4_0_101"/>
          <p:cNvSpPr txBox="1"/>
          <p:nvPr/>
        </p:nvSpPr>
        <p:spPr>
          <a:xfrm>
            <a:off x="1194025" y="31282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distance, similar intensities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gbb74b805e4_0_101"/>
          <p:cNvPicPr preferRelativeResize="0"/>
          <p:nvPr/>
        </p:nvPicPr>
        <p:blipFill rotWithShape="1">
          <a:blip r:embed="rId5">
            <a:alphaModFix/>
          </a:blip>
          <a:srcRect b="0" l="0" r="0" t="57691"/>
          <a:stretch/>
        </p:blipFill>
        <p:spPr>
          <a:xfrm>
            <a:off x="6236225" y="3286800"/>
            <a:ext cx="2771149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bb74b805e4_0_101"/>
          <p:cNvSpPr/>
          <p:nvPr/>
        </p:nvSpPr>
        <p:spPr>
          <a:xfrm>
            <a:off x="6230500" y="3248350"/>
            <a:ext cx="1374600" cy="1393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bb74b805e4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973" y="1189573"/>
            <a:ext cx="2875664" cy="19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bb74b805e4_0_177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bb74b805e4_0_177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bb74b805e4_0_177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487" name="Google Shape;487;gbb74b805e4_0_177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gbb74b805e4_0_177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gbb74b805e4_0_177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gbb74b805e4_0_177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bb74b805e4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88" y="1779175"/>
            <a:ext cx="51625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bb74b805e4_0_177"/>
          <p:cNvSpPr/>
          <p:nvPr/>
        </p:nvSpPr>
        <p:spPr>
          <a:xfrm>
            <a:off x="1044400" y="328680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bb74b805e4_0_177"/>
          <p:cNvSpPr txBox="1"/>
          <p:nvPr/>
        </p:nvSpPr>
        <p:spPr>
          <a:xfrm>
            <a:off x="1194025" y="31282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distance, similar intensities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bb74b805e4_0_177"/>
          <p:cNvPicPr preferRelativeResize="0"/>
          <p:nvPr/>
        </p:nvPicPr>
        <p:blipFill rotWithShape="1">
          <a:blip r:embed="rId5">
            <a:alphaModFix/>
          </a:blip>
          <a:srcRect b="0" l="0" r="0" t="57691"/>
          <a:stretch/>
        </p:blipFill>
        <p:spPr>
          <a:xfrm>
            <a:off x="6236225" y="3286800"/>
            <a:ext cx="2771149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bb74b805e4_0_177"/>
          <p:cNvSpPr/>
          <p:nvPr/>
        </p:nvSpPr>
        <p:spPr>
          <a:xfrm>
            <a:off x="6230500" y="3248350"/>
            <a:ext cx="1374600" cy="1393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bb74b805e4_0_177"/>
          <p:cNvSpPr txBox="1"/>
          <p:nvPr/>
        </p:nvSpPr>
        <p:spPr>
          <a:xfrm>
            <a:off x="1143025" y="36801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negative values → large penalty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bb74b805e4_0_177"/>
          <p:cNvSpPr/>
          <p:nvPr/>
        </p:nvSpPr>
        <p:spPr>
          <a:xfrm>
            <a:off x="7109575" y="3829550"/>
            <a:ext cx="418200" cy="33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bb74b805e4_0_177"/>
          <p:cNvSpPr/>
          <p:nvPr/>
        </p:nvSpPr>
        <p:spPr>
          <a:xfrm>
            <a:off x="8192800" y="1877225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bb74b805e4_0_177"/>
          <p:cNvSpPr/>
          <p:nvPr/>
        </p:nvSpPr>
        <p:spPr>
          <a:xfrm>
            <a:off x="8283400" y="183900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bb74b805e4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973" y="1189573"/>
            <a:ext cx="2875664" cy="19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bb74b805e4_0_199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gbb74b805e4_0_199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bb74b805e4_0_199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509" name="Google Shape;509;gbb74b805e4_0_199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Google Shape;510;gbb74b805e4_0_199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gbb74b805e4_0_199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2" name="Google Shape;512;gbb74b805e4_0_199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gbb74b805e4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88" y="1779175"/>
            <a:ext cx="51625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bb74b805e4_0_199"/>
          <p:cNvSpPr/>
          <p:nvPr/>
        </p:nvSpPr>
        <p:spPr>
          <a:xfrm>
            <a:off x="1044400" y="328680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bb74b805e4_0_199"/>
          <p:cNvSpPr txBox="1"/>
          <p:nvPr/>
        </p:nvSpPr>
        <p:spPr>
          <a:xfrm>
            <a:off x="1194025" y="31282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distance, similar intensities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gbb74b805e4_0_199"/>
          <p:cNvPicPr preferRelativeResize="0"/>
          <p:nvPr/>
        </p:nvPicPr>
        <p:blipFill rotWithShape="1">
          <a:blip r:embed="rId5">
            <a:alphaModFix/>
          </a:blip>
          <a:srcRect b="0" l="0" r="0" t="57691"/>
          <a:stretch/>
        </p:blipFill>
        <p:spPr>
          <a:xfrm>
            <a:off x="6236225" y="3286800"/>
            <a:ext cx="2771149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bb74b805e4_0_199"/>
          <p:cNvSpPr/>
          <p:nvPr/>
        </p:nvSpPr>
        <p:spPr>
          <a:xfrm>
            <a:off x="6230500" y="3248350"/>
            <a:ext cx="1374600" cy="1393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bb74b805e4_0_199"/>
          <p:cNvSpPr txBox="1"/>
          <p:nvPr/>
        </p:nvSpPr>
        <p:spPr>
          <a:xfrm>
            <a:off x="1143025" y="36801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negative values → large penalty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bb74b805e4_0_199"/>
          <p:cNvSpPr txBox="1"/>
          <p:nvPr/>
        </p:nvSpPr>
        <p:spPr>
          <a:xfrm>
            <a:off x="1086900" y="42320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such penalty → only if labels are different!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gbb74b805e4_0_199"/>
          <p:cNvCxnSpPr/>
          <p:nvPr/>
        </p:nvCxnSpPr>
        <p:spPr>
          <a:xfrm rot="10800000">
            <a:off x="2433700" y="2332025"/>
            <a:ext cx="2066700" cy="20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gbb74b805e4_0_199"/>
          <p:cNvSpPr/>
          <p:nvPr/>
        </p:nvSpPr>
        <p:spPr>
          <a:xfrm>
            <a:off x="7109575" y="3829550"/>
            <a:ext cx="418200" cy="33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bb74b805e4_0_199"/>
          <p:cNvSpPr/>
          <p:nvPr/>
        </p:nvSpPr>
        <p:spPr>
          <a:xfrm>
            <a:off x="8192800" y="1877225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bb74b805e4_0_199"/>
          <p:cNvSpPr/>
          <p:nvPr/>
        </p:nvSpPr>
        <p:spPr>
          <a:xfrm>
            <a:off x="8283400" y="183900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bb74b805e4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973" y="1189573"/>
            <a:ext cx="2875664" cy="19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bb74b805e4_0_221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bb74b805e4_0_221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bb74b805e4_0_221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533" name="Google Shape;533;gbb74b805e4_0_221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gbb74b805e4_0_221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gbb74b805e4_0_221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6" name="Google Shape;536;gbb74b805e4_0_221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gbb74b805e4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88" y="1779175"/>
            <a:ext cx="51625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bb74b805e4_0_221"/>
          <p:cNvSpPr/>
          <p:nvPr/>
        </p:nvSpPr>
        <p:spPr>
          <a:xfrm>
            <a:off x="6428775" y="148065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bb74b805e4_0_221"/>
          <p:cNvSpPr/>
          <p:nvPr/>
        </p:nvSpPr>
        <p:spPr>
          <a:xfrm>
            <a:off x="8166675" y="2182025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bb74b805e4_0_221"/>
          <p:cNvSpPr/>
          <p:nvPr/>
        </p:nvSpPr>
        <p:spPr>
          <a:xfrm>
            <a:off x="1044400" y="328680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bb74b805e4_0_221"/>
          <p:cNvSpPr txBox="1"/>
          <p:nvPr/>
        </p:nvSpPr>
        <p:spPr>
          <a:xfrm>
            <a:off x="1194025" y="31282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distance, different intensities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bb74b805e4_0_221"/>
          <p:cNvPicPr preferRelativeResize="0"/>
          <p:nvPr/>
        </p:nvPicPr>
        <p:blipFill rotWithShape="1">
          <a:blip r:embed="rId5">
            <a:alphaModFix/>
          </a:blip>
          <a:srcRect b="0" l="0" r="0" t="57691"/>
          <a:stretch/>
        </p:blipFill>
        <p:spPr>
          <a:xfrm>
            <a:off x="6236225" y="3286800"/>
            <a:ext cx="2771149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bb74b805e4_0_221"/>
          <p:cNvSpPr/>
          <p:nvPr/>
        </p:nvSpPr>
        <p:spPr>
          <a:xfrm>
            <a:off x="6230500" y="3248350"/>
            <a:ext cx="1374600" cy="1393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bb74b805e4_0_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973" y="1189573"/>
            <a:ext cx="2875664" cy="19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bb74b805e4_0_240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bb74b805e4_0_240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bb74b805e4_0_240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553" name="Google Shape;553;gbb74b805e4_0_240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4" name="Google Shape;554;gbb74b805e4_0_240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gbb74b805e4_0_240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6" name="Google Shape;556;gbb74b805e4_0_240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gbb74b805e4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88" y="1779175"/>
            <a:ext cx="51625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bb74b805e4_0_240"/>
          <p:cNvSpPr/>
          <p:nvPr/>
        </p:nvSpPr>
        <p:spPr>
          <a:xfrm>
            <a:off x="6428775" y="148065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bb74b805e4_0_240"/>
          <p:cNvSpPr/>
          <p:nvPr/>
        </p:nvSpPr>
        <p:spPr>
          <a:xfrm>
            <a:off x="1044400" y="3286800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bb74b805e4_0_240"/>
          <p:cNvSpPr txBox="1"/>
          <p:nvPr/>
        </p:nvSpPr>
        <p:spPr>
          <a:xfrm>
            <a:off x="1194025" y="31282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distance, different intensities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gbb74b805e4_0_240"/>
          <p:cNvPicPr preferRelativeResize="0"/>
          <p:nvPr/>
        </p:nvPicPr>
        <p:blipFill rotWithShape="1">
          <a:blip r:embed="rId5">
            <a:alphaModFix/>
          </a:blip>
          <a:srcRect b="0" l="0" r="0" t="57691"/>
          <a:stretch/>
        </p:blipFill>
        <p:spPr>
          <a:xfrm>
            <a:off x="6236225" y="3286800"/>
            <a:ext cx="2771149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bb74b805e4_0_240"/>
          <p:cNvSpPr/>
          <p:nvPr/>
        </p:nvSpPr>
        <p:spPr>
          <a:xfrm>
            <a:off x="6230500" y="3248350"/>
            <a:ext cx="1374600" cy="13935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bb74b805e4_0_240"/>
          <p:cNvSpPr txBox="1"/>
          <p:nvPr/>
        </p:nvSpPr>
        <p:spPr>
          <a:xfrm>
            <a:off x="1143025" y="36801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negative values → very small penalty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bb74b805e4_0_240"/>
          <p:cNvSpPr/>
          <p:nvPr/>
        </p:nvSpPr>
        <p:spPr>
          <a:xfrm>
            <a:off x="6146350" y="4089950"/>
            <a:ext cx="418200" cy="33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bb74b805e4_0_240"/>
          <p:cNvSpPr/>
          <p:nvPr/>
        </p:nvSpPr>
        <p:spPr>
          <a:xfrm>
            <a:off x="8166675" y="2182025"/>
            <a:ext cx="90600" cy="927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bca6053077_0_63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bca6053077_0_63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gbca6053077_0_63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574" name="Google Shape;574;gbca6053077_0_63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5" name="Google Shape;575;gbca6053077_0_63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gbca6053077_0_63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7" name="Google Shape;577;gbca6053077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5" y="1542725"/>
            <a:ext cx="4927075" cy="3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bca6053077_0_63"/>
          <p:cNvSpPr txBox="1"/>
          <p:nvPr/>
        </p:nvSpPr>
        <p:spPr>
          <a:xfrm>
            <a:off x="713300" y="1142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</a:t>
            </a:r>
            <a:r>
              <a:rPr b="1" lang="en-US"/>
              <a:t>earning rate policy</a:t>
            </a:r>
            <a:endParaRPr b="1"/>
          </a:p>
        </p:txBody>
      </p:sp>
      <p:sp>
        <p:nvSpPr>
          <p:cNvPr id="579" name="Google Shape;579;gbca6053077_0_63"/>
          <p:cNvSpPr txBox="1"/>
          <p:nvPr/>
        </p:nvSpPr>
        <p:spPr>
          <a:xfrm>
            <a:off x="1906600" y="1888950"/>
            <a:ext cx="3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decreasing with a fixed step size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bca6053077_0_92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bca6053077_0_92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bca6053077_0_92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588" name="Google Shape;588;gbca6053077_0_92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9" name="Google Shape;589;gbca6053077_0_92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0" name="Google Shape;590;gbca6053077_0_92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1" name="Google Shape;591;gbca6053077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5" y="1542725"/>
            <a:ext cx="4927075" cy="3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bca6053077_0_92"/>
          <p:cNvSpPr txBox="1"/>
          <p:nvPr/>
        </p:nvSpPr>
        <p:spPr>
          <a:xfrm>
            <a:off x="713300" y="1142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Learning rate policy</a:t>
            </a:r>
            <a:endParaRPr b="1"/>
          </a:p>
        </p:txBody>
      </p:sp>
      <p:pic>
        <p:nvPicPr>
          <p:cNvPr id="593" name="Google Shape;593;gbca6053077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676" y="2726175"/>
            <a:ext cx="3904701" cy="19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bca6053077_0_92"/>
          <p:cNvSpPr txBox="1"/>
          <p:nvPr/>
        </p:nvSpPr>
        <p:spPr>
          <a:xfrm>
            <a:off x="713300" y="2418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Different FoV in the ASPP</a:t>
            </a:r>
            <a:endParaRPr b="1"/>
          </a:p>
        </p:txBody>
      </p:sp>
      <p:sp>
        <p:nvSpPr>
          <p:cNvPr id="595" name="Google Shape;595;gbca6053077_0_92"/>
          <p:cNvSpPr txBox="1"/>
          <p:nvPr/>
        </p:nvSpPr>
        <p:spPr>
          <a:xfrm>
            <a:off x="5350575" y="2726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Larger → Better</a:t>
            </a:r>
            <a:endParaRPr/>
          </a:p>
        </p:txBody>
      </p:sp>
      <p:sp>
        <p:nvSpPr>
          <p:cNvPr id="596" name="Google Shape;596;gbca6053077_0_92"/>
          <p:cNvSpPr txBox="1"/>
          <p:nvPr/>
        </p:nvSpPr>
        <p:spPr>
          <a:xfrm>
            <a:off x="1906600" y="1888950"/>
            <a:ext cx="3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decreasing with a fixed step size</a:t>
            </a:r>
            <a:endParaRPr/>
          </a:p>
        </p:txBody>
      </p:sp>
      <p:sp>
        <p:nvSpPr>
          <p:cNvPr id="597" name="Google Shape;597;gbca6053077_0_92"/>
          <p:cNvSpPr/>
          <p:nvPr/>
        </p:nvSpPr>
        <p:spPr>
          <a:xfrm>
            <a:off x="1678925" y="3357850"/>
            <a:ext cx="490800" cy="2094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bca6053077_0_92"/>
          <p:cNvSpPr/>
          <p:nvPr/>
        </p:nvSpPr>
        <p:spPr>
          <a:xfrm>
            <a:off x="2697981" y="3336508"/>
            <a:ext cx="490800" cy="2094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bca6053077_0_92"/>
          <p:cNvSpPr/>
          <p:nvPr/>
        </p:nvSpPr>
        <p:spPr>
          <a:xfrm>
            <a:off x="3645897" y="3281650"/>
            <a:ext cx="490800" cy="2094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bca6053077_0_92"/>
          <p:cNvSpPr/>
          <p:nvPr/>
        </p:nvSpPr>
        <p:spPr>
          <a:xfrm>
            <a:off x="4650725" y="3226792"/>
            <a:ext cx="490800" cy="209400"/>
          </a:xfrm>
          <a:prstGeom prst="ellipse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acf7db1e6_0_75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bacf7db1e6_0_75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bacf7db1e6_0_75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113" name="Google Shape;113;gbacf7db1e6_0_75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tackles three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gbacf7db1e6_0_75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gbacf7db1e6_0_75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gbacf7db1e6_0_75"/>
          <p:cNvSpPr txBox="1"/>
          <p:nvPr/>
        </p:nvSpPr>
        <p:spPr>
          <a:xfrm>
            <a:off x="762000" y="1276350"/>
            <a:ext cx="4687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Reduced feature resolution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bacf7db1e6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75" y="0"/>
            <a:ext cx="7145624" cy="45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bacf7db1e6_0_75"/>
          <p:cNvSpPr txBox="1"/>
          <p:nvPr/>
        </p:nvSpPr>
        <p:spPr>
          <a:xfrm>
            <a:off x="4767081" y="2151475"/>
            <a:ext cx="2597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Maxpooling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bacf7db1e6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950" y="1863572"/>
            <a:ext cx="2351076" cy="10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bacf7db1e6_0_75"/>
          <p:cNvSpPr txBox="1"/>
          <p:nvPr/>
        </p:nvSpPr>
        <p:spPr>
          <a:xfrm>
            <a:off x="4426025" y="1722525"/>
            <a:ext cx="9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Causes:</a:t>
            </a:r>
            <a:endParaRPr/>
          </a:p>
        </p:txBody>
      </p:sp>
      <p:sp>
        <p:nvSpPr>
          <p:cNvPr id="121" name="Google Shape;121;gbacf7db1e6_0_75"/>
          <p:cNvSpPr txBox="1"/>
          <p:nvPr/>
        </p:nvSpPr>
        <p:spPr>
          <a:xfrm>
            <a:off x="6214575" y="2898075"/>
            <a:ext cx="31260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computersciencewiki.org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bacf7db1e6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825" y="3068593"/>
            <a:ext cx="1938165" cy="1758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bacf7db1e6_0_75"/>
          <p:cNvSpPr txBox="1"/>
          <p:nvPr/>
        </p:nvSpPr>
        <p:spPr>
          <a:xfrm>
            <a:off x="6219075" y="4677311"/>
            <a:ext cx="36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Calibri"/>
                <a:ea typeface="Calibri"/>
                <a:cs typeface="Calibri"/>
                <a:sym typeface="Calibri"/>
              </a:rPr>
              <a:t>Source: https://github.com/vdumoulin/conv_arithmetic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bacf7db1e6_0_75"/>
          <p:cNvSpPr txBox="1"/>
          <p:nvPr/>
        </p:nvSpPr>
        <p:spPr>
          <a:xfrm>
            <a:off x="4786594" y="3654511"/>
            <a:ext cx="2748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Conv, strides = 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bca6053077_0_116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bca6053077_0_116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bca6053077_0_116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609" name="Google Shape;609;gbca6053077_0_116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0" name="Google Shape;610;gbca6053077_0_116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gbca6053077_0_116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2" name="Google Shape;612;gbca6053077_0_116"/>
          <p:cNvSpPr txBox="1"/>
          <p:nvPr/>
        </p:nvSpPr>
        <p:spPr>
          <a:xfrm>
            <a:off x="713300" y="1142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Different architectures</a:t>
            </a:r>
            <a:endParaRPr b="1"/>
          </a:p>
        </p:txBody>
      </p:sp>
      <p:sp>
        <p:nvSpPr>
          <p:cNvPr id="613" name="Google Shape;613;gbca6053077_0_116"/>
          <p:cNvSpPr txBox="1"/>
          <p:nvPr/>
        </p:nvSpPr>
        <p:spPr>
          <a:xfrm>
            <a:off x="1259200" y="1476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r>
              <a:rPr lang="en-US"/>
              <a:t>esNet-101 &gt; VGG-16</a:t>
            </a:r>
            <a:endParaRPr/>
          </a:p>
        </p:txBody>
      </p:sp>
      <p:sp>
        <p:nvSpPr>
          <p:cNvPr id="614" name="Google Shape;614;gbca6053077_0_116"/>
          <p:cNvSpPr txBox="1"/>
          <p:nvPr/>
        </p:nvSpPr>
        <p:spPr>
          <a:xfrm>
            <a:off x="713300" y="2133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CRFs</a:t>
            </a:r>
            <a:endParaRPr b="1"/>
          </a:p>
        </p:txBody>
      </p:sp>
      <p:sp>
        <p:nvSpPr>
          <p:cNvPr id="615" name="Google Shape;615;gbca6053077_0_116"/>
          <p:cNvSpPr txBox="1"/>
          <p:nvPr/>
        </p:nvSpPr>
        <p:spPr>
          <a:xfrm>
            <a:off x="1283550" y="2533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ith &gt; Without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bacf7db1e6_0_25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gbacf7db1e6_0_25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bacf7db1e6_0_25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624" name="Google Shape;624;gbacf7db1e6_0_25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The code!</a:t>
            </a:r>
            <a:endParaRPr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" name="Google Shape;625;gbacf7db1e6_0_25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gbacf7db1e6_0_25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7" name="Google Shape;627;gbacf7db1e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925" y="2019375"/>
            <a:ext cx="2792849" cy="12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bca6053077_0_16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gbca6053077_0_16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bca6053077_0_16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636" name="Google Shape;636;gbca6053077_0_16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The original ideas were old</a:t>
            </a:r>
            <a:endParaRPr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7" name="Google Shape;637;gbca6053077_0_16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gbca6053077_0_16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gbca6053077_0_16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    Atrous convolution (or dilated convolution)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gbca6053077_0_16"/>
          <p:cNvSpPr txBox="1"/>
          <p:nvPr/>
        </p:nvSpPr>
        <p:spPr>
          <a:xfrm>
            <a:off x="802625" y="1657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    Atrous Spatial Pyramid Pooling (ASPP)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gbca6053077_0_16"/>
          <p:cNvSpPr txBox="1"/>
          <p:nvPr/>
        </p:nvSpPr>
        <p:spPr>
          <a:xfrm>
            <a:off x="802625" y="2038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bca6053077_0_16"/>
          <p:cNvSpPr txBox="1"/>
          <p:nvPr/>
        </p:nvSpPr>
        <p:spPr>
          <a:xfrm>
            <a:off x="5973450" y="1276350"/>
            <a:ext cx="915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bca6053077_0_16"/>
          <p:cNvSpPr txBox="1"/>
          <p:nvPr/>
        </p:nvSpPr>
        <p:spPr>
          <a:xfrm>
            <a:off x="5973450" y="1990800"/>
            <a:ext cx="915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gbca6053077_0_16"/>
          <p:cNvSpPr txBox="1"/>
          <p:nvPr/>
        </p:nvSpPr>
        <p:spPr>
          <a:xfrm>
            <a:off x="5973450" y="1628550"/>
            <a:ext cx="915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bca6053077_0_16"/>
          <p:cNvSpPr txBox="1"/>
          <p:nvPr/>
        </p:nvSpPr>
        <p:spPr>
          <a:xfrm>
            <a:off x="3117725" y="3079313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DeepLabv2 paper: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bca6053077_0_34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bca6053077_0_34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gbca6053077_0_34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654" name="Google Shape;654;gbca6053077_0_34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Do you want to learn more about CRFs?</a:t>
            </a:r>
            <a:endParaRPr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5" name="Google Shape;655;gbca6053077_0_34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gbca6053077_0_34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gbca6053077_0_34"/>
          <p:cNvSpPr txBox="1"/>
          <p:nvPr/>
        </p:nvSpPr>
        <p:spPr>
          <a:xfrm>
            <a:off x="563925" y="1376100"/>
            <a:ext cx="84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“</a:t>
            </a:r>
            <a:r>
              <a:rPr lang="en-US" sz="1200"/>
              <a:t>Conditional Random Fields: Probabilistic Models for Segmenting and Labeling Sequence Data”. J. Lafferty et al. (2001)</a:t>
            </a:r>
            <a:endParaRPr sz="1200"/>
          </a:p>
        </p:txBody>
      </p:sp>
      <p:sp>
        <p:nvSpPr>
          <p:cNvPr id="658" name="Google Shape;658;gbca6053077_0_34"/>
          <p:cNvSpPr txBox="1"/>
          <p:nvPr/>
        </p:nvSpPr>
        <p:spPr>
          <a:xfrm>
            <a:off x="457200" y="1130075"/>
            <a:ext cx="135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Original work</a:t>
            </a:r>
            <a:endParaRPr b="1" sz="1200"/>
          </a:p>
        </p:txBody>
      </p:sp>
      <p:sp>
        <p:nvSpPr>
          <p:cNvPr id="659" name="Google Shape;659;gbca6053077_0_34"/>
          <p:cNvSpPr txBox="1"/>
          <p:nvPr/>
        </p:nvSpPr>
        <p:spPr>
          <a:xfrm>
            <a:off x="574800" y="2083675"/>
            <a:ext cx="799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“</a:t>
            </a:r>
            <a:r>
              <a:rPr lang="en-US" sz="1200"/>
              <a:t>An Introduction to Conditional Random Fields”. C. Sutton and A. McCallum (2011)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https://homepages.inf.ed.ac.uk/csutton/publications/crftut-fnt.pdf</a:t>
            </a:r>
            <a:endParaRPr sz="1200"/>
          </a:p>
        </p:txBody>
      </p:sp>
      <p:sp>
        <p:nvSpPr>
          <p:cNvPr id="660" name="Google Shape;660;gbca6053077_0_34"/>
          <p:cNvSpPr txBox="1"/>
          <p:nvPr/>
        </p:nvSpPr>
        <p:spPr>
          <a:xfrm>
            <a:off x="457200" y="1815875"/>
            <a:ext cx="171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Great introduction</a:t>
            </a:r>
            <a:endParaRPr b="1" sz="1200"/>
          </a:p>
        </p:txBody>
      </p:sp>
      <p:pic>
        <p:nvPicPr>
          <p:cNvPr id="661" name="Google Shape;661;gbca6053077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075" y="3023371"/>
            <a:ext cx="4350826" cy="13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bca6053077_0_34"/>
          <p:cNvSpPr txBox="1"/>
          <p:nvPr/>
        </p:nvSpPr>
        <p:spPr>
          <a:xfrm>
            <a:off x="457200" y="2654075"/>
            <a:ext cx="171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Coursera course</a:t>
            </a:r>
            <a:endParaRPr b="1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99e3e71ab_0_0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799e3e71ab_0_0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799e3e71ab_0_0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133" name="Google Shape;133;g799e3e71ab_0_0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tackles three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g799e3e71ab_0_0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g799e3e71ab_0_0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g799e3e71ab_0_0"/>
          <p:cNvSpPr txBox="1"/>
          <p:nvPr/>
        </p:nvSpPr>
        <p:spPr>
          <a:xfrm>
            <a:off x="762000" y="1276350"/>
            <a:ext cx="4687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Reduced feature resolution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799e3e71a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69175"/>
            <a:ext cx="3389700" cy="2179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799e3e71ab_0_0"/>
          <p:cNvCxnSpPr/>
          <p:nvPr/>
        </p:nvCxnSpPr>
        <p:spPr>
          <a:xfrm>
            <a:off x="2146175" y="1906575"/>
            <a:ext cx="469800" cy="52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9" name="Google Shape;139;g799e3e71ab_0_0"/>
          <p:cNvSpPr txBox="1"/>
          <p:nvPr/>
        </p:nvSpPr>
        <p:spPr>
          <a:xfrm>
            <a:off x="4767081" y="2151475"/>
            <a:ext cx="2597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Maxpooling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799e3e71a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950" y="1863572"/>
            <a:ext cx="2351076" cy="10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799e3e71ab_0_0"/>
          <p:cNvSpPr txBox="1"/>
          <p:nvPr/>
        </p:nvSpPr>
        <p:spPr>
          <a:xfrm>
            <a:off x="4426025" y="1722525"/>
            <a:ext cx="9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Causes:</a:t>
            </a:r>
            <a:endParaRPr/>
          </a:p>
        </p:txBody>
      </p:sp>
      <p:sp>
        <p:nvSpPr>
          <p:cNvPr id="142" name="Google Shape;142;g799e3e71ab_0_0"/>
          <p:cNvSpPr txBox="1"/>
          <p:nvPr/>
        </p:nvSpPr>
        <p:spPr>
          <a:xfrm>
            <a:off x="6214575" y="2898075"/>
            <a:ext cx="31260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computersciencewiki.org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799e3e71a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825" y="3068593"/>
            <a:ext cx="1938165" cy="175884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799e3e71ab_0_0"/>
          <p:cNvSpPr txBox="1"/>
          <p:nvPr/>
        </p:nvSpPr>
        <p:spPr>
          <a:xfrm>
            <a:off x="6219075" y="4677311"/>
            <a:ext cx="360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Calibri"/>
                <a:ea typeface="Calibri"/>
                <a:cs typeface="Calibri"/>
                <a:sym typeface="Calibri"/>
              </a:rPr>
              <a:t>Source: https://github.com/vdumoulin/conv_arithmetic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799e3e71ab_0_0"/>
          <p:cNvSpPr txBox="1"/>
          <p:nvPr/>
        </p:nvSpPr>
        <p:spPr>
          <a:xfrm>
            <a:off x="4786594" y="3654511"/>
            <a:ext cx="2748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Conv, strides = 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acf7db1e6_0_120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bacf7db1e6_0_120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bacf7db1e6_0_120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154" name="Google Shape;154;gbacf7db1e6_0_120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tackles three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gbacf7db1e6_0_120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gbacf7db1e6_0_120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gbacf7db1e6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69175"/>
            <a:ext cx="3389700" cy="2179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gbacf7db1e6_0_120"/>
          <p:cNvCxnSpPr/>
          <p:nvPr/>
        </p:nvCxnSpPr>
        <p:spPr>
          <a:xfrm>
            <a:off x="2146175" y="1906575"/>
            <a:ext cx="469800" cy="52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59" name="Google Shape;159;gbacf7db1e6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44250"/>
            <a:ext cx="3389700" cy="165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gbacf7db1e6_0_120"/>
          <p:cNvCxnSpPr/>
          <p:nvPr/>
        </p:nvCxnSpPr>
        <p:spPr>
          <a:xfrm rot="10800000">
            <a:off x="5449500" y="3389325"/>
            <a:ext cx="15000" cy="55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1" name="Google Shape;161;gbacf7db1e6_0_120"/>
          <p:cNvCxnSpPr/>
          <p:nvPr/>
        </p:nvCxnSpPr>
        <p:spPr>
          <a:xfrm rot="10800000">
            <a:off x="7152775" y="3360850"/>
            <a:ext cx="15000" cy="55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2" name="Google Shape;162;gbacf7db1e6_0_120"/>
          <p:cNvSpPr txBox="1"/>
          <p:nvPr/>
        </p:nvSpPr>
        <p:spPr>
          <a:xfrm>
            <a:off x="4657375" y="3940125"/>
            <a:ext cx="4687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Atrous conv.                 Regular conv.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bacf7db1e6_0_120"/>
          <p:cNvSpPr txBox="1"/>
          <p:nvPr/>
        </p:nvSpPr>
        <p:spPr>
          <a:xfrm>
            <a:off x="762000" y="1276350"/>
            <a:ext cx="4687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Reduced feature resolution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acf7db1e6_0_57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bacf7db1e6_0_57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bacf7db1e6_0_57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172" name="Google Shape;172;gbacf7db1e6_0_57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tackles three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gbacf7db1e6_0_57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gbacf7db1e6_0_57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gbacf7db1e6_0_57"/>
          <p:cNvSpPr txBox="1"/>
          <p:nvPr/>
        </p:nvSpPr>
        <p:spPr>
          <a:xfrm>
            <a:off x="802625" y="1276350"/>
            <a:ext cx="5446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    Problem: Existence of 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ultiple-scale objects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bacf7db1e6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350" y="1715975"/>
            <a:ext cx="4002252" cy="30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bacf7db1e6_0_57"/>
          <p:cNvSpPr/>
          <p:nvPr/>
        </p:nvSpPr>
        <p:spPr>
          <a:xfrm>
            <a:off x="2753000" y="3130200"/>
            <a:ext cx="1195200" cy="101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bacf7db1e6_0_57"/>
          <p:cNvSpPr/>
          <p:nvPr/>
        </p:nvSpPr>
        <p:spPr>
          <a:xfrm>
            <a:off x="5684025" y="1767300"/>
            <a:ext cx="339600" cy="50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bacf7db1e6_0_57"/>
          <p:cNvSpPr txBox="1"/>
          <p:nvPr/>
        </p:nvSpPr>
        <p:spPr>
          <a:xfrm>
            <a:off x="727525" y="2517225"/>
            <a:ext cx="21555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class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size (FoV)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acf7db1e6_0_141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bacf7db1e6_0_141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bacf7db1e6_0_141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188" name="Google Shape;188;gbacf7db1e6_0_141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tackles three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gbacf7db1e6_0_141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gbacf7db1e6_0_141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gbacf7db1e6_0_141"/>
          <p:cNvSpPr txBox="1"/>
          <p:nvPr/>
        </p:nvSpPr>
        <p:spPr>
          <a:xfrm>
            <a:off x="802625" y="1276350"/>
            <a:ext cx="34947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   Reduced accuracy (in borders)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bacf7db1e6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00" y="1978775"/>
            <a:ext cx="44481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b74b805e4_0_328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bb74b805e4_0_328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bb74b805e4_0_328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201" name="Google Shape;201;gbb74b805e4_0_328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tackles three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gbb74b805e4_0_328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gbb74b805e4_0_328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gbb74b805e4_0_328"/>
          <p:cNvSpPr txBox="1"/>
          <p:nvPr/>
        </p:nvSpPr>
        <p:spPr>
          <a:xfrm>
            <a:off x="802625" y="1276350"/>
            <a:ext cx="34947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Reduced accuracy (in borders)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bb74b805e4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00" y="1978775"/>
            <a:ext cx="44481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bb74b805e4_0_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50" y="1754400"/>
            <a:ext cx="3494697" cy="28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bb74b805e4_0_328"/>
          <p:cNvSpPr txBox="1"/>
          <p:nvPr/>
        </p:nvSpPr>
        <p:spPr>
          <a:xfrm>
            <a:off x="5370250" y="1068600"/>
            <a:ext cx="3646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Downsampling, maxpooling, useful to achieve invariance in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bb74b805e4_0_328"/>
          <p:cNvSpPr txBox="1"/>
          <p:nvPr/>
        </p:nvSpPr>
        <p:spPr>
          <a:xfrm>
            <a:off x="63375" y="4336775"/>
            <a:ext cx="5569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Segmentation we want to preserve </a:t>
            </a: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information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bb74b805e4_0_328"/>
          <p:cNvSpPr txBox="1"/>
          <p:nvPr/>
        </p:nvSpPr>
        <p:spPr>
          <a:xfrm>
            <a:off x="4572000" y="1068600"/>
            <a:ext cx="9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acf7db1e6_0_158"/>
          <p:cNvSpPr/>
          <p:nvPr/>
        </p:nvSpPr>
        <p:spPr>
          <a:xfrm>
            <a:off x="0" y="4933950"/>
            <a:ext cx="9144000" cy="2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bacf7db1e6_0_158"/>
          <p:cNvSpPr txBox="1"/>
          <p:nvPr/>
        </p:nvSpPr>
        <p:spPr>
          <a:xfrm>
            <a:off x="7078524" y="4882275"/>
            <a:ext cx="15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Miguel V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alverde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bacf7db1e6_0_158"/>
          <p:cNvSpPr txBox="1"/>
          <p:nvPr>
            <p:ph idx="12" type="sldNum"/>
          </p:nvPr>
        </p:nvSpPr>
        <p:spPr>
          <a:xfrm>
            <a:off x="8635960" y="4899416"/>
            <a:ext cx="41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218" name="Google Shape;218;gbacf7db1e6_0_158"/>
          <p:cNvSpPr/>
          <p:nvPr/>
        </p:nvSpPr>
        <p:spPr>
          <a:xfrm>
            <a:off x="0" y="571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7315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DeepLabv2 </a:t>
            </a:r>
            <a:r>
              <a:rPr b="1" lang="en-US" sz="2800">
                <a:solidFill>
                  <a:srgbClr val="A31D20"/>
                </a:solidFill>
                <a:latin typeface="Calibri"/>
                <a:ea typeface="Calibri"/>
                <a:cs typeface="Calibri"/>
                <a:sym typeface="Calibri"/>
              </a:rPr>
              <a:t>proposes three methods</a:t>
            </a:r>
            <a:endParaRPr b="1" sz="2800">
              <a:solidFill>
                <a:srgbClr val="A31D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" name="Google Shape;219;gbacf7db1e6_0_158"/>
          <p:cNvCxnSpPr/>
          <p:nvPr/>
        </p:nvCxnSpPr>
        <p:spPr>
          <a:xfrm>
            <a:off x="457200" y="742950"/>
            <a:ext cx="8153400" cy="0"/>
          </a:xfrm>
          <a:prstGeom prst="straightConnector1">
            <a:avLst/>
          </a:prstGeom>
          <a:noFill/>
          <a:ln cap="flat" cmpd="sng" w="19050">
            <a:solidFill>
              <a:srgbClr val="A31D2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gbacf7db1e6_0_158"/>
          <p:cNvCxnSpPr/>
          <p:nvPr/>
        </p:nvCxnSpPr>
        <p:spPr>
          <a:xfrm>
            <a:off x="0" y="493395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5C5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gbacf7db1e6_0_158"/>
          <p:cNvSpPr txBox="1"/>
          <p:nvPr/>
        </p:nvSpPr>
        <p:spPr>
          <a:xfrm>
            <a:off x="802625" y="1276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   Atrous convolution (or dilated convolution)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bacf7db1e6_0_158"/>
          <p:cNvSpPr txBox="1"/>
          <p:nvPr/>
        </p:nvSpPr>
        <p:spPr>
          <a:xfrm>
            <a:off x="802625" y="1657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    Atrous Spatial Pyramid Pooling (ASPP)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bacf7db1e6_0_158"/>
          <p:cNvSpPr txBox="1"/>
          <p:nvPr/>
        </p:nvSpPr>
        <p:spPr>
          <a:xfrm>
            <a:off x="802625" y="2038350"/>
            <a:ext cx="4687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    Conditional Random Fields (CRFs)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bacf7db1e6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425" y="2529425"/>
            <a:ext cx="4523224" cy="21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bacf7db1e6_0_158"/>
          <p:cNvSpPr txBox="1"/>
          <p:nvPr/>
        </p:nvSpPr>
        <p:spPr>
          <a:xfrm>
            <a:off x="7128775" y="2880000"/>
            <a:ext cx="1456800" cy="124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Upsample x8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bacf7db1e6_0_158"/>
          <p:cNvSpPr txBox="1"/>
          <p:nvPr/>
        </p:nvSpPr>
        <p:spPr>
          <a:xfrm>
            <a:off x="7312425" y="2385675"/>
            <a:ext cx="1009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2018-03-01T13:32:49Z</dcterms:created>
  <dc:creator>Juan Miguel Valverde Martínez</dc:creator>
</cp:coreProperties>
</file>